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4"/>
  </p:sldMasterIdLst>
  <p:notesMasterIdLst>
    <p:notesMasterId r:id="rId25"/>
  </p:notesMasterIdLst>
  <p:sldIdLst>
    <p:sldId id="256" r:id="rId5"/>
    <p:sldId id="257" r:id="rId6"/>
    <p:sldId id="270" r:id="rId7"/>
    <p:sldId id="271" r:id="rId8"/>
    <p:sldId id="323" r:id="rId9"/>
    <p:sldId id="327" r:id="rId10"/>
    <p:sldId id="325" r:id="rId11"/>
    <p:sldId id="326" r:id="rId12"/>
    <p:sldId id="261" r:id="rId13"/>
    <p:sldId id="258" r:id="rId14"/>
    <p:sldId id="259" r:id="rId15"/>
    <p:sldId id="328" r:id="rId16"/>
    <p:sldId id="329" r:id="rId17"/>
    <p:sldId id="264" r:id="rId18"/>
    <p:sldId id="267" r:id="rId19"/>
    <p:sldId id="265" r:id="rId20"/>
    <p:sldId id="260" r:id="rId21"/>
    <p:sldId id="262" r:id="rId22"/>
    <p:sldId id="263" r:id="rId23"/>
    <p:sldId id="2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na Harkcom" userId="e6fd7762e8c0e718" providerId="LiveId" clId="{1AF8D1F2-150E-49C3-A684-A36A004C6AD2}"/>
    <pc:docChg chg="custSel modSld">
      <pc:chgData name="Georgina Harkcom" userId="e6fd7762e8c0e718" providerId="LiveId" clId="{1AF8D1F2-150E-49C3-A684-A36A004C6AD2}" dt="2024-09-15T15:03:18.472" v="18" actId="20577"/>
      <pc:docMkLst>
        <pc:docMk/>
      </pc:docMkLst>
      <pc:sldChg chg="modSp mod">
        <pc:chgData name="Georgina Harkcom" userId="e6fd7762e8c0e718" providerId="LiveId" clId="{1AF8D1F2-150E-49C3-A684-A36A004C6AD2}" dt="2024-09-15T15:03:18.472" v="18" actId="20577"/>
        <pc:sldMkLst>
          <pc:docMk/>
          <pc:sldMk cId="1959402342" sldId="256"/>
        </pc:sldMkLst>
        <pc:spChg chg="mod">
          <ac:chgData name="Georgina Harkcom" userId="e6fd7762e8c0e718" providerId="LiveId" clId="{1AF8D1F2-150E-49C3-A684-A36A004C6AD2}" dt="2024-09-15T15:03:18.472" v="18" actId="20577"/>
          <ac:spMkLst>
            <pc:docMk/>
            <pc:sldMk cId="1959402342" sldId="256"/>
            <ac:spMk id="3" creationId="{DB0FE0FE-DD7D-4CA9-8F5F-0E5F5E655C3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972D3-D6D8-4EC1-9E57-26E404CC3705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5C642-07B5-4DC2-BD25-4657B88C1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93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5C642-07B5-4DC2-BD25-4657B88C1A5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700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Resources on website to support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5C642-07B5-4DC2-BD25-4657B88C1A5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998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5C642-07B5-4DC2-BD25-4657B88C1A5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524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30C63-990E-45AE-9D7D-79304B7DB85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534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30C63-990E-45AE-9D7D-79304B7DB85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308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Kate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30C63-990E-45AE-9D7D-79304B7DB85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781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Kate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30C63-990E-45AE-9D7D-79304B7DB85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079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Becca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30C63-990E-45AE-9D7D-79304B7DB85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229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Laura 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30C63-990E-45AE-9D7D-79304B7DB85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115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Books – don’t read before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5C642-07B5-4DC2-BD25-4657B88C1A5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64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FC58C-68AD-B316-C84A-3D0D6CCFE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EE5A50-CC2B-1144-4FE8-C0F4DCDDA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EA501-DE58-D42A-2DB8-2D9666A8E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4070-391E-489B-AA2A-041C65F6AC52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C9D5F-568C-0624-C575-84C8CAAD4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9DA39-2671-53D0-8C9A-AC88C803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0065-1479-48EA-B131-47E2E8746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22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D2F3E-E6C2-95D3-0CE7-77388FC5C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6E63AF-A5CC-272F-71F3-8665679E7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D5A71-39E0-4A51-9F57-0972C890E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4070-391E-489B-AA2A-041C65F6AC52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3D6A3-7C9D-6ED2-3C8C-EB9100EB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0AF67-5D98-1165-B401-617FB78E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0065-1479-48EA-B131-47E2E8746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50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B3F813-332A-EF53-75F3-28225DE16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62A9F5-F258-99E0-F38B-35018E8B6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22A79-5623-6328-FC36-2D13DBC8B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4070-391E-489B-AA2A-041C65F6AC52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C0BBD-9AA5-6589-982E-D4F34184F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1E75C-E0DD-C824-B4D6-8B5C411C5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0065-1479-48EA-B131-47E2E8746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11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2F4AC-3A9D-2D74-A2F4-025ADF8AC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23DAC-42A4-C033-118B-A91640DC0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6ECA6-4CF4-24BF-F070-0AA2D6A11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4070-391E-489B-AA2A-041C65F6AC52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0908F-2BBD-90B4-F5D8-9CF5E314E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4B34F-E6C1-0969-8BFD-D49305DCC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0065-1479-48EA-B131-47E2E8746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96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524AB-2302-EFD0-86B5-06719279B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D495E-18F8-0769-52AD-7B539B772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6E308-1B3B-23DE-9688-E5E5B7175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4070-391E-489B-AA2A-041C65F6AC52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44BBA-C857-A1D3-7999-F51248B76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A4BF4-BC67-D6D9-519C-F2DFA89D3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0065-1479-48EA-B131-47E2E8746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4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0365-D729-A5A7-260E-38C34020C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2DCF8-B24E-6C87-69C8-D911846215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295B8-96BB-C3AD-D518-72A5260C1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3876F-E3DA-1D6C-FCC6-AC185BDA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4070-391E-489B-AA2A-041C65F6AC52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B85E8-2C7F-1DD6-26FC-CE6625DA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E7987-927C-6B29-EBD2-D66CBD71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0065-1479-48EA-B131-47E2E8746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8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C9FDE-18CE-0510-B9A8-6678B568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8DB40-5957-A5CC-AD20-505EA1DB9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E0D15-B843-E89B-441A-419711C53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AC93D-D19D-8FD7-79AD-C18F34CD0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5DAAB8-2ED2-914F-5BCC-AB111756A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ECF59B-94AC-5B9D-6A9E-5316D1FC7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4070-391E-489B-AA2A-041C65F6AC52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7DB844-E200-6795-0C98-169ADCDE9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0B66EC-56E8-E6F4-A00F-D6E18010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0065-1479-48EA-B131-47E2E8746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92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61EEB-60F9-206C-BAC3-E4FBBD402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B9B817-4B4A-6258-B455-C4A93EFCB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4070-391E-489B-AA2A-041C65F6AC52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833FF-95DC-68C7-42FF-91FF94B4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D0D04-A41E-33A2-6E61-B56E29180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0065-1479-48EA-B131-47E2E8746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20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A4437B-C87E-EFC7-FCF0-2BD792DA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4070-391E-489B-AA2A-041C65F6AC52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A1D648-BBF5-3F49-7DAF-277187EF8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CA9E5-F6C0-D333-A4D5-56AC5B43D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0065-1479-48EA-B131-47E2E8746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68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BA774-F494-B5CD-BCA2-5B3B7FC03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8350C-8D13-BDE5-4708-8C3EBFEEE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586F0-1F43-9781-0E7A-BAEF8D5DA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844DB-BB37-CDF3-3382-74F962AEF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4070-391E-489B-AA2A-041C65F6AC52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A89E3-C36C-799C-DBEE-433284F59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996CF-53CC-729C-708A-5241746EB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0065-1479-48EA-B131-47E2E8746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90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C0F58-55F2-026F-E2A0-C239BC946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0FF8F0-10A9-AC93-C202-9B46E911B9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79C71-BC8D-869E-C94A-BAA2028CE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A4B3E-B780-265E-E48C-66051228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4070-391E-489B-AA2A-041C65F6AC52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8C989-F5AA-C1A7-5AC6-223EEE43D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A6FF7-3DD1-7AC4-BEA3-F2C664BF2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0065-1479-48EA-B131-47E2E8746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075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5D2E00-79F4-EF50-3527-0FC821EC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7E2C1-942A-164E-88D7-19D674F04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F74E1-4212-352E-2BE4-BEF8557F93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74070-391E-489B-AA2A-041C65F6AC52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98CEE-9057-F8E9-B3A4-C1E639E79B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883F7-6ADE-A516-6B0E-A1C16E498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00065-1479-48EA-B131-47E2E8746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02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wmf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4AB41-D439-4171-896C-DBA8491D0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82" y="2844799"/>
            <a:ext cx="8144134" cy="89621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Letter-join Basic 36" panose="02000505000000020003" pitchFamily="50" charset="0"/>
              </a:rPr>
              <a:t>Meet The Teacher 2024</a:t>
            </a:r>
            <a:endParaRPr lang="en-GB" b="1" dirty="0">
              <a:latin typeface="Letter-join Basic 36" panose="02000505000000020003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FE0FE-DD7D-4CA9-8F5F-0E5F5E655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638" y="4065933"/>
            <a:ext cx="73152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latin typeface="Letter-join Basic 36" panose="02000505000000020003" pitchFamily="50" charset="0"/>
              </a:rPr>
              <a:t>Owls – Year 6</a:t>
            </a:r>
            <a:endParaRPr lang="en-GB" sz="3200" b="1" dirty="0">
              <a:latin typeface="Letter-join Basic 36" panose="02000505000000020003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CAC19-226A-4B4A-9579-7AB77EEA9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1783" y1="26389" x2="31783" y2="26389"/>
                        <a14:foregroundMark x1="69767" y1="65278" x2="69767" y2="652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33936" y="2279398"/>
            <a:ext cx="2059704" cy="22992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0A19AB-E026-4230-9725-EA4C197CC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061" y="4805185"/>
            <a:ext cx="688657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02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E74F0-2CCF-4AFB-A16E-24A919BC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09" y="141715"/>
            <a:ext cx="9613861" cy="1080938"/>
          </a:xfrm>
        </p:spPr>
        <p:txBody>
          <a:bodyPr>
            <a:normAutofit/>
          </a:bodyPr>
          <a:lstStyle/>
          <a:p>
            <a:r>
              <a:rPr lang="en-US" sz="4400" u="sng" dirty="0">
                <a:latin typeface="Letter-join Basic 36" panose="02000505000000020003" pitchFamily="50" charset="0"/>
              </a:rPr>
              <a:t>Year 6 Curriculum </a:t>
            </a:r>
            <a:endParaRPr lang="en-GB" sz="4400" u="sng" dirty="0">
              <a:latin typeface="Letter-join Basic 36" panose="02000505000000020003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3E94C-FA74-4D7D-9C93-C24F2218C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50" y="1293696"/>
            <a:ext cx="5919536" cy="4868778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0" indent="0">
              <a:buNone/>
            </a:pPr>
            <a:r>
              <a:rPr lang="en-GB" sz="4500" dirty="0">
                <a:latin typeface="Letter-join Basic 36" panose="02000505000000020003" pitchFamily="50" charset="0"/>
              </a:rPr>
              <a:t>English – Books</a:t>
            </a:r>
          </a:p>
          <a:p>
            <a:pPr lvl="1"/>
            <a:r>
              <a:rPr lang="en-GB" sz="4500" dirty="0">
                <a:latin typeface="Letter-join Basic 36" panose="02000505000000020003" pitchFamily="50" charset="0"/>
              </a:rPr>
              <a:t>Harris Burdick Mysteries </a:t>
            </a:r>
          </a:p>
          <a:p>
            <a:pPr lvl="1"/>
            <a:r>
              <a:rPr lang="en-GB" sz="4500" dirty="0">
                <a:latin typeface="Letter-join Basic 36" panose="02000505000000020003" pitchFamily="50" charset="0"/>
              </a:rPr>
              <a:t>Street Child ~ Victorians Link</a:t>
            </a:r>
          </a:p>
          <a:p>
            <a:pPr lvl="1"/>
            <a:r>
              <a:rPr lang="en-GB" sz="4500" dirty="0">
                <a:latin typeface="Letter-join Basic 36" panose="02000505000000020003" pitchFamily="50" charset="0"/>
              </a:rPr>
              <a:t>Billy The Kid – WW2 Link</a:t>
            </a:r>
          </a:p>
          <a:p>
            <a:pPr lvl="1"/>
            <a:r>
              <a:rPr lang="en-GB" sz="4500" dirty="0">
                <a:latin typeface="Letter-join Basic 36" panose="02000505000000020003" pitchFamily="50" charset="0"/>
              </a:rPr>
              <a:t>Rose Blanche – WW2 Link</a:t>
            </a:r>
          </a:p>
          <a:p>
            <a:pPr lvl="1"/>
            <a:r>
              <a:rPr lang="en-GB" sz="4500" dirty="0">
                <a:latin typeface="Letter-join Basic 36" panose="02000505000000020003" pitchFamily="50" charset="0"/>
              </a:rPr>
              <a:t>Revision (no class reader)</a:t>
            </a:r>
          </a:p>
          <a:p>
            <a:pPr lvl="1"/>
            <a:r>
              <a:rPr lang="en-GB" sz="4500" dirty="0">
                <a:latin typeface="Letter-join Basic 36" panose="02000505000000020003" pitchFamily="50" charset="0"/>
              </a:rPr>
              <a:t>The Zoo</a:t>
            </a:r>
          </a:p>
          <a:p>
            <a:pPr marL="0" indent="0">
              <a:buNone/>
            </a:pPr>
            <a:r>
              <a:rPr lang="en-GB" sz="4500" dirty="0">
                <a:latin typeface="Letter-join Basic 36" panose="02000505000000020003" pitchFamily="50" charset="0"/>
              </a:rPr>
              <a:t>English – Genres</a:t>
            </a:r>
          </a:p>
          <a:p>
            <a:pPr lvl="1"/>
            <a:r>
              <a:rPr lang="en-GB" sz="4500" dirty="0">
                <a:latin typeface="Letter-join Basic 36" panose="02000505000000020003" pitchFamily="50" charset="0"/>
              </a:rPr>
              <a:t>Biographies </a:t>
            </a:r>
          </a:p>
          <a:p>
            <a:pPr lvl="1"/>
            <a:r>
              <a:rPr lang="en-GB" sz="4500" dirty="0">
                <a:latin typeface="Letter-join Basic 36" panose="02000505000000020003" pitchFamily="50" charset="0"/>
              </a:rPr>
              <a:t>Recounts – Diaries </a:t>
            </a:r>
          </a:p>
          <a:p>
            <a:pPr lvl="1"/>
            <a:r>
              <a:rPr lang="en-GB" sz="4500" dirty="0">
                <a:latin typeface="Letter-join Basic 36" panose="02000505000000020003" pitchFamily="50" charset="0"/>
              </a:rPr>
              <a:t>Persuasion</a:t>
            </a:r>
          </a:p>
          <a:p>
            <a:pPr lvl="1"/>
            <a:r>
              <a:rPr lang="en-GB" sz="4500" dirty="0">
                <a:latin typeface="Letter-join Basic 36" panose="02000505000000020003" pitchFamily="50" charset="0"/>
              </a:rPr>
              <a:t>Discussion</a:t>
            </a:r>
          </a:p>
          <a:p>
            <a:pPr lvl="1"/>
            <a:r>
              <a:rPr lang="en-GB" sz="4500" dirty="0">
                <a:latin typeface="Letter-join Basic 36" panose="02000505000000020003" pitchFamily="50" charset="0"/>
              </a:rPr>
              <a:t>Explanation</a:t>
            </a:r>
          </a:p>
          <a:p>
            <a:pPr lvl="1"/>
            <a:r>
              <a:rPr lang="en-GB" sz="4500" dirty="0">
                <a:latin typeface="Letter-join Basic 36" panose="02000505000000020003" pitchFamily="50" charset="0"/>
              </a:rPr>
              <a:t>Instructions</a:t>
            </a:r>
          </a:p>
          <a:p>
            <a:pPr lvl="1"/>
            <a:r>
              <a:rPr lang="en-GB" sz="4500" dirty="0">
                <a:latin typeface="Letter-join Basic 36" panose="02000505000000020003" pitchFamily="50" charset="0"/>
              </a:rPr>
              <a:t>Non-Chronological Reports/Information Texts</a:t>
            </a:r>
          </a:p>
          <a:p>
            <a:pPr lvl="1"/>
            <a:r>
              <a:rPr lang="en-GB" sz="4500" dirty="0">
                <a:latin typeface="Letter-join Basic 36" panose="02000505000000020003" pitchFamily="50" charset="0"/>
              </a:rPr>
              <a:t>Newspaper Reports</a:t>
            </a:r>
          </a:p>
          <a:p>
            <a:pPr lvl="1"/>
            <a:r>
              <a:rPr lang="en-GB" sz="4500" dirty="0">
                <a:latin typeface="Letter-join Basic 36" panose="02000505000000020003" pitchFamily="50" charset="0"/>
              </a:rPr>
              <a:t>Stories</a:t>
            </a:r>
          </a:p>
          <a:p>
            <a:pPr lvl="1"/>
            <a:r>
              <a:rPr lang="en-GB" sz="4500" dirty="0">
                <a:latin typeface="Letter-join Basic 36" panose="02000505000000020003" pitchFamily="50" charset="0"/>
              </a:rPr>
              <a:t>Poems</a:t>
            </a:r>
          </a:p>
          <a:p>
            <a:pPr lvl="1"/>
            <a:endParaRPr lang="en-GB" sz="4200" dirty="0">
              <a:solidFill>
                <a:schemeClr val="tx2">
                  <a:lumMod val="9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B2470B-9747-4DF9-A91C-0F6BC4BAB3EA}"/>
              </a:ext>
            </a:extLst>
          </p:cNvPr>
          <p:cNvSpPr txBox="1"/>
          <p:nvPr/>
        </p:nvSpPr>
        <p:spPr>
          <a:xfrm>
            <a:off x="6513095" y="2090470"/>
            <a:ext cx="56789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etter-join Basic 36" panose="02000505000000020003" pitchFamily="50" charset="0"/>
              </a:rPr>
              <a:t>Maths ~ Applying, Problem Solving and Consolidation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latin typeface="Letter-join Basic 36" panose="02000505000000020003" pitchFamily="50" charset="0"/>
              </a:rPr>
              <a:t>Place Value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latin typeface="Letter-join Basic 36" panose="02000505000000020003" pitchFamily="50" charset="0"/>
              </a:rPr>
              <a:t>Calculation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latin typeface="Letter-join Basic 36" panose="02000505000000020003" pitchFamily="50" charset="0"/>
              </a:rPr>
              <a:t>Measures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latin typeface="Letter-join Basic 36" panose="02000505000000020003" pitchFamily="50" charset="0"/>
              </a:rPr>
              <a:t>Fractions / Decimals / Percentages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latin typeface="Letter-join Basic 36" panose="02000505000000020003" pitchFamily="50" charset="0"/>
              </a:rPr>
              <a:t>Algebra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latin typeface="Letter-join Basic 36" panose="02000505000000020003" pitchFamily="50" charset="0"/>
              </a:rPr>
              <a:t>Shape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latin typeface="Letter-join Basic 36" panose="02000505000000020003" pitchFamily="50" charset="0"/>
              </a:rPr>
              <a:t>Measures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latin typeface="Letter-join Basic 36" panose="02000505000000020003" pitchFamily="50" charset="0"/>
              </a:rPr>
              <a:t>Data - Averages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2CC47-3FA2-4C8F-9760-D420BB5F7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4164" y="682184"/>
            <a:ext cx="1095627" cy="1223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74AE45-9AB3-49A7-AE43-84A5FD034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1147" y="4798142"/>
            <a:ext cx="1638644" cy="1871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649C18-43D0-4D74-BA10-DC0AC59B3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0156" y="5209096"/>
            <a:ext cx="1871916" cy="146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08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EFDED-15DB-4C13-AA22-35C5FA90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5482"/>
            <a:ext cx="10515600" cy="1325563"/>
          </a:xfrm>
        </p:spPr>
        <p:txBody>
          <a:bodyPr/>
          <a:lstStyle/>
          <a:p>
            <a:r>
              <a:rPr lang="en-US" u="sng" dirty="0">
                <a:latin typeface="Letter-join Basic 36" panose="02000505000000020003" pitchFamily="50" charset="0"/>
              </a:rPr>
              <a:t>Year 6 Curriculum</a:t>
            </a:r>
            <a:endParaRPr lang="en-GB" u="sng" dirty="0">
              <a:latin typeface="Letter-join Basic 36" panose="02000505000000020003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7E4B1E-1F2B-424B-AE23-6D404DC53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800" y="40028"/>
            <a:ext cx="838200" cy="93566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4A7D9D-FAE6-5282-148E-5BC38384E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2777BB-56CC-B1AD-9A44-2B0016067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78" y="851141"/>
            <a:ext cx="11026843" cy="590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28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DA1F-BBED-CAD2-6B60-3E7AFACE5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u="sng" dirty="0">
                <a:latin typeface="Letter-join Basic 36" panose="02000505000000020003" pitchFamily="50" charset="0"/>
              </a:rPr>
              <a:t>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B70868-85A3-5372-AAF1-0CB0B993C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677" y="190730"/>
            <a:ext cx="9232513" cy="647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15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DA1F-BBED-CAD2-6B60-3E7AFACE5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46" y="0"/>
            <a:ext cx="10515600" cy="1325563"/>
          </a:xfrm>
        </p:spPr>
        <p:txBody>
          <a:bodyPr/>
          <a:lstStyle/>
          <a:p>
            <a:r>
              <a:rPr lang="en-GB" u="sng" dirty="0">
                <a:latin typeface="Letter-join Basic 36" panose="02000505000000020003" pitchFamily="50" charset="0"/>
              </a:rPr>
              <a:t>Reading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DF7D24-C9D1-D344-B901-E924DE3D1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04" y="1133412"/>
            <a:ext cx="4450421" cy="5138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7BF677-EFD4-7913-88D3-DAB5B260A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000" y="1325563"/>
            <a:ext cx="5146104" cy="327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13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09D21-AE5C-4982-A80C-8ED58DA55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u="sng" dirty="0">
                <a:latin typeface="Letter-join Basic 36" panose="02000505000000020003" pitchFamily="50" charset="0"/>
              </a:rPr>
              <a:t>Growth Mindset </a:t>
            </a:r>
            <a:endParaRPr lang="en-GB" sz="4400" u="sng" dirty="0">
              <a:latin typeface="Letter-join Basic 36" panose="02000505000000020003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2AFA15-D6A5-42CB-9052-B78A65EC1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53" y="2047566"/>
            <a:ext cx="4262437" cy="47033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F13BE3-F96A-4020-8C08-46E8E30DE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121" y="3922020"/>
            <a:ext cx="5343525" cy="2828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9D28B1-EAB3-4D18-98ED-A80839453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121" y="2043507"/>
            <a:ext cx="1698369" cy="1773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56C000-B8FF-45DE-BE72-AB6CFE617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4164" y="682184"/>
            <a:ext cx="1095627" cy="1223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66BBAE-33C3-4937-BACA-0BA0D20CCF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4921" y="2061493"/>
            <a:ext cx="3514725" cy="17557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D73257-E38F-4FF3-8834-A059ECB253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0802" y="2735578"/>
            <a:ext cx="2137945" cy="338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78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7ED5D-ED1A-481C-9570-723EA7404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72" y="741832"/>
            <a:ext cx="9613861" cy="1080938"/>
          </a:xfrm>
        </p:spPr>
        <p:txBody>
          <a:bodyPr>
            <a:normAutofit/>
          </a:bodyPr>
          <a:lstStyle/>
          <a:p>
            <a:r>
              <a:rPr lang="en-US" sz="4400" u="sng" dirty="0">
                <a:latin typeface="Letter-join Basic 36" panose="02000505000000020003" pitchFamily="50" charset="0"/>
              </a:rPr>
              <a:t>Parents Guide To A Growth Mindset</a:t>
            </a:r>
            <a:endParaRPr lang="en-GB" sz="4400" u="sng" dirty="0">
              <a:latin typeface="Letter-join Basic 36" panose="02000505000000020003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BA70FA-263F-4529-A666-8304F2013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4164" y="682184"/>
            <a:ext cx="1095627" cy="1223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01E365-419D-4196-AFA1-8B1DAC750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3695" y="1020792"/>
            <a:ext cx="1552575" cy="1847850"/>
          </a:xfrm>
          <a:prstGeom prst="rect">
            <a:avLst/>
          </a:prstGeom>
        </p:spPr>
      </p:pic>
      <p:pic>
        <p:nvPicPr>
          <p:cNvPr id="6" name="Picture 2" descr="https://s-media-cache-ak0.pinimg.com/736x/20/08/51/20085191306e57a9b2086608ba6b427d.jpg">
            <a:extLst>
              <a:ext uri="{FF2B5EF4-FFF2-40B4-BE49-F238E27FC236}">
                <a16:creationId xmlns:a16="http://schemas.microsoft.com/office/drawing/2014/main" id="{4DB7CB75-54BF-4096-8930-F25B58FFE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574" y="3101139"/>
            <a:ext cx="5176819" cy="3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28B5D8-C369-45A5-9A94-9C17C27A6D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72" y="2055267"/>
            <a:ext cx="6710651" cy="468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36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22751-D491-4492-A5F0-2F89B67C8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696" y="212758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Letter-join Basic 36" panose="02000505000000020003" pitchFamily="50" charset="0"/>
              </a:rPr>
              <a:t>Year 6</a:t>
            </a:r>
            <a:br>
              <a:rPr lang="en-US" u="sng" dirty="0">
                <a:latin typeface="Letter-join Basic 36" panose="02000505000000020003" pitchFamily="50" charset="0"/>
              </a:rPr>
            </a:br>
            <a:r>
              <a:rPr lang="en-US" dirty="0">
                <a:latin typeface="Letter-join Basic 36" panose="02000505000000020003" pitchFamily="50" charset="0"/>
              </a:rPr>
              <a:t>There is so much to look forward to!</a:t>
            </a:r>
            <a:endParaRPr lang="en-GB" u="sng" dirty="0">
              <a:latin typeface="Letter-join Basic 36" panose="02000505000000020003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274EA-FC23-4EB9-A3A3-2BB56729A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696" y="2435195"/>
            <a:ext cx="6754503" cy="3599316"/>
          </a:xfrm>
        </p:spPr>
        <p:txBody>
          <a:bodyPr>
            <a:normAutofit lnSpcReduction="10000"/>
          </a:bodyPr>
          <a:lstStyle/>
          <a:p>
            <a:r>
              <a:rPr lang="en-US" sz="4400" dirty="0">
                <a:latin typeface="Letter-join Basic 36" panose="02000505000000020003" pitchFamily="50" charset="0"/>
              </a:rPr>
              <a:t>House Captains / Monitors</a:t>
            </a:r>
          </a:p>
          <a:p>
            <a:r>
              <a:rPr lang="en-US" sz="4400" dirty="0">
                <a:latin typeface="Letter-join Basic 36" panose="02000505000000020003" pitchFamily="50" charset="0"/>
              </a:rPr>
              <a:t>National Tests</a:t>
            </a:r>
          </a:p>
          <a:p>
            <a:r>
              <a:rPr lang="en-US" sz="4400" dirty="0">
                <a:latin typeface="Letter-join Basic 36" panose="02000505000000020003" pitchFamily="50" charset="0"/>
              </a:rPr>
              <a:t>Residential</a:t>
            </a:r>
          </a:p>
          <a:p>
            <a:r>
              <a:rPr lang="en-US" sz="4400" dirty="0">
                <a:latin typeface="Letter-join Basic 36" panose="02000505000000020003" pitchFamily="50" charset="0"/>
              </a:rPr>
              <a:t>Mini-Enterprise </a:t>
            </a:r>
          </a:p>
          <a:p>
            <a:r>
              <a:rPr lang="en-US" sz="4400" dirty="0">
                <a:latin typeface="Letter-join Basic 36" panose="02000505000000020003" pitchFamily="50" charset="0"/>
              </a:rPr>
              <a:t>Production </a:t>
            </a:r>
            <a:endParaRPr lang="en-GB" sz="4400" dirty="0">
              <a:latin typeface="Letter-join Basic 36" panose="02000505000000020003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0CB423-50A1-4DF7-B098-DF14E067E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626" y="2141281"/>
            <a:ext cx="3891677" cy="44410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06C09F-C35C-4811-8B05-CFF65D8F8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4164" y="682184"/>
            <a:ext cx="1095627" cy="122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01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C5684-1353-4402-9008-3B02029F0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u="sng" dirty="0">
                <a:latin typeface="Letter-join Basic 36" panose="02000505000000020003" pitchFamily="50" charset="0"/>
              </a:rPr>
              <a:t>Equipment &amp; PE Kit</a:t>
            </a:r>
            <a:endParaRPr lang="en-GB" sz="4800" u="sng" dirty="0">
              <a:latin typeface="Letter-join Basic 36" panose="02000505000000020003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6F217-F3ED-408D-A503-BE50CA42F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243" y="1943049"/>
            <a:ext cx="9613861" cy="47233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Letter-join Basic 36" panose="02000505000000020003" pitchFamily="50" charset="0"/>
              </a:rPr>
              <a:t>Equipment:</a:t>
            </a:r>
          </a:p>
          <a:p>
            <a:pPr marL="0" indent="0">
              <a:buNone/>
            </a:pPr>
            <a:endParaRPr lang="en-GB" dirty="0">
              <a:latin typeface="Letter-join Basic 36" panose="02000505000000020003" pitchFamily="50" charset="0"/>
            </a:endParaRPr>
          </a:p>
          <a:p>
            <a:r>
              <a:rPr lang="en-GB" dirty="0">
                <a:latin typeface="Letter-join Basic 36" panose="02000505000000020003" pitchFamily="50" charset="0"/>
              </a:rPr>
              <a:t>Pencil</a:t>
            </a:r>
          </a:p>
          <a:p>
            <a:r>
              <a:rPr lang="en-GB" dirty="0">
                <a:latin typeface="Letter-join Basic 36" panose="02000505000000020003" pitchFamily="50" charset="0"/>
              </a:rPr>
              <a:t>Blue pen (not biro)</a:t>
            </a:r>
          </a:p>
          <a:p>
            <a:r>
              <a:rPr lang="en-GB" dirty="0">
                <a:latin typeface="Letter-join Basic 36" panose="02000505000000020003" pitchFamily="50" charset="0"/>
              </a:rPr>
              <a:t>Colouring pencils</a:t>
            </a:r>
          </a:p>
          <a:p>
            <a:r>
              <a:rPr lang="en-GB" dirty="0">
                <a:latin typeface="Letter-join Basic 36" panose="02000505000000020003" pitchFamily="50" charset="0"/>
              </a:rPr>
              <a:t>Glue stick (!!!)</a:t>
            </a:r>
          </a:p>
          <a:p>
            <a:r>
              <a:rPr lang="en-GB" dirty="0">
                <a:latin typeface="Letter-join Basic 36" panose="02000505000000020003" pitchFamily="50" charset="0"/>
              </a:rPr>
              <a:t>Ruler</a:t>
            </a:r>
          </a:p>
          <a:p>
            <a:r>
              <a:rPr lang="en-GB" dirty="0">
                <a:latin typeface="Letter-join Basic 36" panose="02000505000000020003" pitchFamily="50" charset="0"/>
              </a:rPr>
              <a:t>Rubber</a:t>
            </a:r>
          </a:p>
          <a:p>
            <a:r>
              <a:rPr lang="en-GB" dirty="0">
                <a:latin typeface="Letter-join Basic 36" panose="02000505000000020003" pitchFamily="50" charset="0"/>
              </a:rPr>
              <a:t>Pencil sharpener</a:t>
            </a:r>
          </a:p>
          <a:p>
            <a:pPr marL="0" indent="0">
              <a:buNone/>
            </a:pPr>
            <a:r>
              <a:rPr lang="en-GB" dirty="0">
                <a:latin typeface="Letter-join Basic 36" panose="02000505000000020003" pitchFamily="50" charset="0"/>
              </a:rPr>
              <a:t>Pencil case &amp; reading book can stay in trays in school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96A6B-2BDF-42CC-BAB3-3C3EECB7F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4164" y="682184"/>
            <a:ext cx="1095627" cy="1223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729E8C-31F4-4304-AFDD-13B0F5CE5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066" y="4437421"/>
            <a:ext cx="2371725" cy="21717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57572D-81D2-4DE7-A9F5-3DD70BC591A7}"/>
              </a:ext>
            </a:extLst>
          </p:cNvPr>
          <p:cNvSpPr txBox="1">
            <a:spLocks/>
          </p:cNvSpPr>
          <p:nvPr/>
        </p:nvSpPr>
        <p:spPr>
          <a:xfrm>
            <a:off x="5487251" y="2032071"/>
            <a:ext cx="3650789" cy="4447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Letter-join Basic 36" panose="02000505000000020003" pitchFamily="50" charset="0"/>
              </a:rPr>
              <a:t>PE Kit - children come into school in their PE kit on:</a:t>
            </a:r>
          </a:p>
          <a:p>
            <a:r>
              <a:rPr lang="en-GB" dirty="0">
                <a:latin typeface="Letter-join Basic 36" panose="02000505000000020003" pitchFamily="50" charset="0"/>
              </a:rPr>
              <a:t>Monday and Thursday</a:t>
            </a:r>
          </a:p>
          <a:p>
            <a:r>
              <a:rPr lang="en-GB" dirty="0">
                <a:latin typeface="Letter-join Basic 36" panose="02000505000000020003" pitchFamily="50" charset="0"/>
              </a:rPr>
              <a:t>No earrings, watches or other jewellery to be worn for PE &amp; Games lessons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A3F72C-9FD0-4B27-AD9B-907E9D81B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257" y="2330931"/>
            <a:ext cx="20955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49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319F3-8A4D-41A8-8A1D-5D7B34CA0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Letter-join Basic 36" panose="02000505000000020003" pitchFamily="50" charset="0"/>
              </a:rPr>
              <a:t>Home Learning – Starting this week </a:t>
            </a:r>
            <a:r>
              <a:rPr lang="en-US" u="sng" dirty="0">
                <a:latin typeface="Letter-join Basic 36" panose="02000505000000020003" pitchFamily="50" charset="0"/>
                <a:sym typeface="Wingdings" panose="05000000000000000000" pitchFamily="2" charset="2"/>
              </a:rPr>
              <a:t></a:t>
            </a:r>
            <a:r>
              <a:rPr lang="en-US" dirty="0">
                <a:latin typeface="Sassoon Primary Std"/>
                <a:sym typeface="Wingdings" panose="05000000000000000000" pitchFamily="2" charset="2"/>
              </a:rPr>
              <a:t> </a:t>
            </a:r>
            <a:r>
              <a:rPr lang="en-US" dirty="0">
                <a:latin typeface="Sassoon Primary Std"/>
              </a:rPr>
              <a:t> </a:t>
            </a:r>
            <a:endParaRPr lang="en-GB" dirty="0">
              <a:latin typeface="Sassoon Primary Std" panose="020B0503020103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5A58BE-BE6E-454E-A19E-9DF2199DC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4164" y="682184"/>
            <a:ext cx="1095627" cy="1223025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2DB4E63-BDC2-8686-037B-56F84D399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458778"/>
              </p:ext>
            </p:extLst>
          </p:nvPr>
        </p:nvGraphicFramePr>
        <p:xfrm>
          <a:off x="304801" y="1834166"/>
          <a:ext cx="11664990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17239">
                  <a:extLst>
                    <a:ext uri="{9D8B030D-6E8A-4147-A177-3AD203B41FA5}">
                      <a16:colId xmlns:a16="http://schemas.microsoft.com/office/drawing/2014/main" val="1067761539"/>
                    </a:ext>
                  </a:extLst>
                </a:gridCol>
                <a:gridCol w="2064342">
                  <a:extLst>
                    <a:ext uri="{9D8B030D-6E8A-4147-A177-3AD203B41FA5}">
                      <a16:colId xmlns:a16="http://schemas.microsoft.com/office/drawing/2014/main" val="2672297815"/>
                    </a:ext>
                  </a:extLst>
                </a:gridCol>
                <a:gridCol w="1783409">
                  <a:extLst>
                    <a:ext uri="{9D8B030D-6E8A-4147-A177-3AD203B41FA5}">
                      <a16:colId xmlns:a16="http://schemas.microsoft.com/office/drawing/2014/main" val="1081140727"/>
                    </a:ext>
                  </a:extLst>
                </a:gridCol>
              </a:tblGrid>
              <a:tr h="255091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Letter-join Basic 36" panose="02000505000000020003" pitchFamily="50" charset="0"/>
                        </a:rPr>
                        <a:t>Subject and Detail </a:t>
                      </a:r>
                      <a:endParaRPr lang="en-GB" sz="2400">
                        <a:effectLst/>
                        <a:latin typeface="Letter-join Basic 36" panose="02000505000000020003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Letter-join Basic 36" panose="02000505000000020003" pitchFamily="50" charset="0"/>
                        </a:rPr>
                        <a:t>Day Given</a:t>
                      </a:r>
                      <a:endParaRPr lang="en-GB" sz="2400">
                        <a:effectLst/>
                        <a:latin typeface="Letter-join Basic 36" panose="02000505000000020003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Letter-join Basic 36" panose="02000505000000020003" pitchFamily="50" charset="0"/>
                        </a:rPr>
                        <a:t>Day Returned</a:t>
                      </a:r>
                      <a:endParaRPr lang="en-GB" sz="2400">
                        <a:effectLst/>
                        <a:latin typeface="Letter-join Basic 36" panose="02000505000000020003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8485113"/>
                  </a:ext>
                </a:extLst>
              </a:tr>
              <a:tr h="765272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Letter-join Basic 36" panose="02000505000000020003" pitchFamily="50" charset="0"/>
                        </a:rPr>
                        <a:t>Reading Record – Go Read (Boom)</a:t>
                      </a:r>
                      <a:endParaRPr lang="en-GB" sz="2400">
                        <a:effectLst/>
                        <a:latin typeface="Letter-join Basic 36" panose="02000505000000020003" pitchFamily="50" charset="0"/>
                      </a:endParaRPr>
                    </a:p>
                    <a:p>
                      <a:pPr algn="just"/>
                      <a:r>
                        <a:rPr lang="en-GB" sz="2000">
                          <a:effectLst/>
                          <a:latin typeface="Letter-join Basic 36" panose="02000505000000020003" pitchFamily="50" charset="0"/>
                        </a:rPr>
                        <a:t>Regular reading and discussion of a text with an adult – recorded on Go Read at least 4 times a week.</a:t>
                      </a:r>
                      <a:endParaRPr lang="en-GB" sz="2400">
                        <a:effectLst/>
                        <a:latin typeface="Letter-join Basic 36" panose="02000505000000020003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Letter-join Basic 36" panose="02000505000000020003" pitchFamily="50" charset="0"/>
                        </a:rPr>
                        <a:t>Wednesday</a:t>
                      </a:r>
                      <a:endParaRPr lang="en-GB" sz="2400">
                        <a:effectLst/>
                        <a:latin typeface="Letter-join Basic 36" panose="02000505000000020003" pitchFamily="50" charset="0"/>
                      </a:endParaRPr>
                    </a:p>
                    <a:p>
                      <a:r>
                        <a:rPr lang="en-GB" sz="2000">
                          <a:effectLst/>
                          <a:latin typeface="Letter-join Basic 36" panose="02000505000000020003" pitchFamily="50" charset="0"/>
                        </a:rPr>
                        <a:t>15 mins daily </a:t>
                      </a:r>
                      <a:endParaRPr lang="en-GB" sz="2400">
                        <a:effectLst/>
                        <a:latin typeface="Letter-join Basic 36" panose="02000505000000020003" pitchFamily="50" charset="0"/>
                      </a:endParaRPr>
                    </a:p>
                    <a:p>
                      <a:r>
                        <a:rPr lang="en-GB" sz="1200">
                          <a:effectLst/>
                          <a:latin typeface="Letter-join Basic 36" panose="02000505000000020003" pitchFamily="50" charset="0"/>
                        </a:rPr>
                        <a:t>(minimum 4 days)</a:t>
                      </a:r>
                      <a:endParaRPr lang="en-GB" sz="2400">
                        <a:effectLst/>
                        <a:latin typeface="Letter-join Basic 36" panose="02000505000000020003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Letter-join Basic 36" panose="02000505000000020003" pitchFamily="50" charset="0"/>
                        </a:rPr>
                        <a:t>Tuesday – </a:t>
                      </a:r>
                      <a:r>
                        <a:rPr lang="en-GB" sz="1100">
                          <a:effectLst/>
                          <a:latin typeface="Letter-join Basic 36" panose="02000505000000020003" pitchFamily="50" charset="0"/>
                        </a:rPr>
                        <a:t>Go Read (Boom) &amp; activities to be checked</a:t>
                      </a:r>
                      <a:endParaRPr lang="en-GB" sz="2400">
                        <a:effectLst/>
                        <a:latin typeface="Letter-join Basic 36" panose="02000505000000020003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0735717"/>
                  </a:ext>
                </a:extLst>
              </a:tr>
              <a:tr h="788462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Letter-join Basic 36" panose="02000505000000020003" pitchFamily="50" charset="0"/>
                        </a:rPr>
                        <a:t>Reading Activity - Teams</a:t>
                      </a:r>
                      <a:r>
                        <a:rPr lang="en-GB" sz="2000">
                          <a:effectLst/>
                          <a:latin typeface="Letter-join Basic 36" panose="02000505000000020003" pitchFamily="50" charset="0"/>
                        </a:rPr>
                        <a:t> </a:t>
                      </a:r>
                      <a:endParaRPr lang="en-GB" sz="2400">
                        <a:effectLst/>
                        <a:latin typeface="Letter-join Basic 36" panose="02000505000000020003" pitchFamily="50" charset="0"/>
                      </a:endParaRPr>
                    </a:p>
                    <a:p>
                      <a:pPr algn="just"/>
                      <a:r>
                        <a:rPr lang="en-GB" sz="2000">
                          <a:effectLst/>
                          <a:latin typeface="Letter-join Basic 36" panose="02000505000000020003" pitchFamily="50" charset="0"/>
                        </a:rPr>
                        <a:t>Choose an activity from the choice sheet to complete (one per week) linking to their current book</a:t>
                      </a:r>
                      <a:endParaRPr lang="en-GB" sz="2400">
                        <a:effectLst/>
                        <a:latin typeface="Letter-join Basic 36" panose="02000505000000020003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Letter-join Basic 36" panose="02000505000000020003" pitchFamily="50" charset="0"/>
                        </a:rPr>
                        <a:t>Wednesday</a:t>
                      </a:r>
                      <a:endParaRPr lang="en-GB" sz="2400">
                        <a:effectLst/>
                        <a:latin typeface="Letter-join Basic 36" panose="02000505000000020003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>
                          <a:effectLst/>
                          <a:latin typeface="Letter-join Basic 36" panose="02000505000000020003" pitchFamily="50" charset="0"/>
                        </a:rPr>
                        <a:t>Tuesday</a:t>
                      </a:r>
                      <a:endParaRPr lang="en-GB" sz="2400">
                        <a:effectLst/>
                        <a:latin typeface="Letter-join Basic 36" panose="02000505000000020003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1717699"/>
                  </a:ext>
                </a:extLst>
              </a:tr>
              <a:tr h="765272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Letter-join Basic 36" panose="02000505000000020003" pitchFamily="50" charset="0"/>
                        </a:rPr>
                        <a:t>Spellings – Spelling Book</a:t>
                      </a:r>
                      <a:endParaRPr lang="en-GB" sz="2400">
                        <a:effectLst/>
                        <a:latin typeface="Letter-join Basic 36" panose="02000505000000020003" pitchFamily="50" charset="0"/>
                      </a:endParaRPr>
                    </a:p>
                    <a:p>
                      <a:pPr algn="just"/>
                      <a:r>
                        <a:rPr lang="en-GB" sz="2000">
                          <a:effectLst/>
                          <a:latin typeface="Letter-join Basic 36" panose="02000505000000020003" pitchFamily="50" charset="0"/>
                        </a:rPr>
                        <a:t>6 words linked to spelling pattern taught and misspelt words in books – given in school</a:t>
                      </a:r>
                      <a:endParaRPr lang="en-GB" sz="2400">
                        <a:effectLst/>
                        <a:latin typeface="Letter-join Basic 36" panose="02000505000000020003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Letter-join Basic 36" panose="02000505000000020003" pitchFamily="50" charset="0"/>
                        </a:rPr>
                        <a:t>Monday</a:t>
                      </a:r>
                      <a:endParaRPr lang="en-GB" sz="2400">
                        <a:effectLst/>
                        <a:latin typeface="Letter-join Basic 36" panose="02000505000000020003" pitchFamily="50" charset="0"/>
                      </a:endParaRPr>
                    </a:p>
                    <a:p>
                      <a:r>
                        <a:rPr lang="en-GB" sz="2000">
                          <a:effectLst/>
                          <a:latin typeface="Letter-join Basic 36" panose="02000505000000020003" pitchFamily="50" charset="0"/>
                        </a:rPr>
                        <a:t>(daily practice)</a:t>
                      </a:r>
                      <a:endParaRPr lang="en-GB" sz="2400">
                        <a:effectLst/>
                        <a:latin typeface="Letter-join Basic 36" panose="02000505000000020003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Letter-join Basic 36" panose="02000505000000020003" pitchFamily="50" charset="0"/>
                        </a:rPr>
                        <a:t>Monday</a:t>
                      </a:r>
                      <a:endParaRPr lang="en-GB" sz="2400">
                        <a:effectLst/>
                        <a:latin typeface="Letter-join Basic 36" panose="02000505000000020003" pitchFamily="50" charset="0"/>
                      </a:endParaRPr>
                    </a:p>
                    <a:p>
                      <a:r>
                        <a:rPr lang="en-GB" sz="2000">
                          <a:effectLst/>
                          <a:latin typeface="Letter-join Basic 36" panose="02000505000000020003" pitchFamily="50" charset="0"/>
                        </a:rPr>
                        <a:t>(test in class) </a:t>
                      </a:r>
                      <a:endParaRPr lang="en-GB" sz="2400">
                        <a:effectLst/>
                        <a:latin typeface="Letter-join Basic 36" panose="02000505000000020003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8678385"/>
                  </a:ext>
                </a:extLst>
              </a:tr>
              <a:tr h="765272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Letter-join Basic 36" panose="02000505000000020003" pitchFamily="50" charset="0"/>
                        </a:rPr>
                        <a:t>Spelling Sentences - Teams</a:t>
                      </a:r>
                      <a:endParaRPr lang="en-GB" sz="2400">
                        <a:effectLst/>
                        <a:latin typeface="Letter-join Basic 36" panose="02000505000000020003" pitchFamily="50" charset="0"/>
                      </a:endParaRPr>
                    </a:p>
                    <a:p>
                      <a:pPr algn="just"/>
                      <a:r>
                        <a:rPr lang="en-GB" sz="2000">
                          <a:effectLst/>
                          <a:latin typeface="Letter-join Basic 36" panose="02000505000000020003" pitchFamily="50" charset="0"/>
                        </a:rPr>
                        <a:t>Handwritten or typed – weekly challenge given e.g. use different conjunctions</a:t>
                      </a:r>
                      <a:endParaRPr lang="en-GB" sz="2400">
                        <a:effectLst/>
                        <a:latin typeface="Letter-join Basic 36" panose="02000505000000020003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Letter-join Basic 36" panose="02000505000000020003" pitchFamily="50" charset="0"/>
                        </a:rPr>
                        <a:t>Monday</a:t>
                      </a:r>
                      <a:endParaRPr lang="en-GB" sz="2400">
                        <a:effectLst/>
                        <a:latin typeface="Letter-join Basic 36" panose="02000505000000020003" pitchFamily="50" charset="0"/>
                      </a:endParaRPr>
                    </a:p>
                    <a:p>
                      <a:r>
                        <a:rPr lang="en-GB" sz="2000">
                          <a:effectLst/>
                          <a:latin typeface="Letter-join Basic 36" panose="02000505000000020003" pitchFamily="50" charset="0"/>
                        </a:rPr>
                        <a:t>(30 mins approx.)</a:t>
                      </a:r>
                      <a:endParaRPr lang="en-GB" sz="2400">
                        <a:effectLst/>
                        <a:latin typeface="Letter-join Basic 36" panose="02000505000000020003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Letter-join Basic 36" panose="02000505000000020003" pitchFamily="50" charset="0"/>
                        </a:rPr>
                        <a:t>Wednesday </a:t>
                      </a:r>
                      <a:endParaRPr lang="en-GB" sz="2400">
                        <a:effectLst/>
                        <a:latin typeface="Letter-join Basic 36" panose="02000505000000020003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4882302"/>
                  </a:ext>
                </a:extLst>
              </a:tr>
              <a:tr h="765272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Letter-join Basic 36" panose="02000505000000020003" pitchFamily="50" charset="0"/>
                        </a:rPr>
                        <a:t>Home Learning Choice - Teams</a:t>
                      </a:r>
                      <a:endParaRPr lang="en-GB" sz="2400">
                        <a:effectLst/>
                        <a:latin typeface="Letter-join Basic 36" panose="02000505000000020003" pitchFamily="50" charset="0"/>
                      </a:endParaRPr>
                    </a:p>
                    <a:p>
                      <a:pPr algn="just"/>
                      <a:r>
                        <a:rPr lang="en-GB" sz="2000">
                          <a:effectLst/>
                          <a:latin typeface="Letter-join Basic 36" panose="02000505000000020003" pitchFamily="50" charset="0"/>
                        </a:rPr>
                        <a:t>Select a piece of Home Learning from the list and complete to the best of your ability</a:t>
                      </a:r>
                      <a:endParaRPr lang="en-GB" sz="2400">
                        <a:effectLst/>
                        <a:latin typeface="Letter-join Basic 36" panose="02000505000000020003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Letter-join Basic 36" panose="02000505000000020003" pitchFamily="50" charset="0"/>
                        </a:rPr>
                        <a:t>Friday</a:t>
                      </a:r>
                      <a:endParaRPr lang="en-GB" sz="2400">
                        <a:effectLst/>
                        <a:latin typeface="Letter-join Basic 36" panose="02000505000000020003" pitchFamily="50" charset="0"/>
                      </a:endParaRPr>
                    </a:p>
                    <a:p>
                      <a:r>
                        <a:rPr lang="en-GB" sz="2000">
                          <a:effectLst/>
                          <a:latin typeface="Letter-join Basic 36" panose="02000505000000020003" pitchFamily="50" charset="0"/>
                        </a:rPr>
                        <a:t>(60 mins approx.)</a:t>
                      </a:r>
                      <a:endParaRPr lang="en-GB" sz="2400">
                        <a:effectLst/>
                        <a:latin typeface="Letter-join Basic 36" panose="02000505000000020003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  <a:latin typeface="Letter-join Basic 36" panose="02000505000000020003" pitchFamily="50" charset="0"/>
                        </a:rPr>
                        <a:t>Thursday </a:t>
                      </a:r>
                      <a:endParaRPr lang="en-GB" sz="2400" dirty="0">
                        <a:effectLst/>
                        <a:latin typeface="Letter-join Basic 36" panose="02000505000000020003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4527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42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4767A-B806-4A97-9DE9-2511C50F8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u="sng" dirty="0">
                <a:latin typeface="Letter-join Basic 36" panose="02000505000000020003" pitchFamily="50" charset="0"/>
              </a:rPr>
              <a:t>School Trips</a:t>
            </a:r>
            <a:endParaRPr lang="en-GB" sz="5400" u="sng" dirty="0">
              <a:latin typeface="Letter-join Basic 36" panose="020005050000000200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38D8E-E5D5-452A-BE0A-C3F88A868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67" y="2062481"/>
            <a:ext cx="10115834" cy="4670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Letter-join Basic 36" panose="02000505000000020003" pitchFamily="50" charset="0"/>
              </a:rPr>
              <a:t>Potential /proposed trips pending confirmation of bookings: </a:t>
            </a:r>
          </a:p>
          <a:p>
            <a:r>
              <a:rPr lang="en-US" sz="2800" dirty="0">
                <a:latin typeface="Letter-join Basic 36" panose="02000505000000020003" pitchFamily="50" charset="0"/>
              </a:rPr>
              <a:t>Spring</a:t>
            </a:r>
          </a:p>
          <a:p>
            <a:pPr lvl="1"/>
            <a:r>
              <a:rPr lang="en-US" sz="2400" dirty="0">
                <a:latin typeface="Letter-join Basic 36" panose="02000505000000020003" pitchFamily="50" charset="0"/>
              </a:rPr>
              <a:t>History – </a:t>
            </a:r>
            <a:r>
              <a:rPr lang="en-US" sz="2400" dirty="0" err="1">
                <a:latin typeface="Letter-join Basic 36" panose="02000505000000020003" pitchFamily="50" charset="0"/>
              </a:rPr>
              <a:t>Lincolnsfield</a:t>
            </a:r>
            <a:r>
              <a:rPr lang="en-US" sz="2400" dirty="0">
                <a:latin typeface="Letter-join Basic 36" panose="02000505000000020003" pitchFamily="50" charset="0"/>
              </a:rPr>
              <a:t> Centre – World War 2 Experience</a:t>
            </a:r>
          </a:p>
          <a:p>
            <a:r>
              <a:rPr lang="en-US" sz="2800" dirty="0">
                <a:latin typeface="Letter-join Basic 36" panose="02000505000000020003" pitchFamily="50" charset="0"/>
              </a:rPr>
              <a:t>Summer</a:t>
            </a:r>
          </a:p>
          <a:p>
            <a:pPr lvl="1"/>
            <a:r>
              <a:rPr lang="en-US" sz="2400" dirty="0">
                <a:latin typeface="Letter-join Basic 36" panose="02000505000000020003" pitchFamily="50" charset="0"/>
              </a:rPr>
              <a:t>Treat Day after National Tests – games day</a:t>
            </a:r>
          </a:p>
          <a:p>
            <a:pPr lvl="1"/>
            <a:r>
              <a:rPr lang="en-US" sz="2400" dirty="0">
                <a:latin typeface="Letter-join Basic 36" panose="02000505000000020003" pitchFamily="50" charset="0"/>
              </a:rPr>
              <a:t>Residential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5E6D2B-BE31-40F3-A748-97BA3D0A1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4164" y="682184"/>
            <a:ext cx="1095627" cy="1223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0A16FF-64CA-4A5D-8A8C-93E346702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669" y="4628074"/>
            <a:ext cx="36290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82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A6D8-F7D0-4E69-999B-FA3A11186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-704963"/>
            <a:ext cx="6139016" cy="4601183"/>
          </a:xfrm>
        </p:spPr>
        <p:txBody>
          <a:bodyPr>
            <a:normAutofit/>
          </a:bodyPr>
          <a:lstStyle/>
          <a:p>
            <a:r>
              <a:rPr lang="en-US" sz="5400" u="sng" dirty="0">
                <a:latin typeface="Letter-join Basic 36" panose="02000505000000020003" pitchFamily="50" charset="0"/>
              </a:rPr>
              <a:t>Meet The Teachers</a:t>
            </a:r>
            <a:endParaRPr lang="en-GB" sz="5400" u="sng" dirty="0">
              <a:latin typeface="Letter-join Basic 36" panose="02000505000000020003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D19EC-77BA-4EB2-9586-C2494F63D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2379007"/>
            <a:ext cx="12077700" cy="358437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etter-join Basic 36" panose="02000505000000020003" pitchFamily="50" charset="0"/>
              </a:rPr>
              <a:t>Miss Harkcom</a:t>
            </a:r>
          </a:p>
          <a:p>
            <a:r>
              <a:rPr lang="en-US" sz="3200" dirty="0">
                <a:latin typeface="Letter-join Basic 36" panose="02000505000000020003" pitchFamily="50" charset="0"/>
              </a:rPr>
              <a:t>Miss Jones – Tuesday pm</a:t>
            </a:r>
          </a:p>
          <a:p>
            <a:r>
              <a:rPr lang="en-US" sz="3200" dirty="0" err="1">
                <a:latin typeface="Letter-join Basic 36" panose="02000505000000020003" pitchFamily="50" charset="0"/>
              </a:rPr>
              <a:t>Mrs</a:t>
            </a:r>
            <a:r>
              <a:rPr lang="en-US" sz="3200" dirty="0">
                <a:latin typeface="Letter-join Basic 36" panose="02000505000000020003" pitchFamily="50" charset="0"/>
              </a:rPr>
              <a:t> Bourn – LSA</a:t>
            </a:r>
          </a:p>
          <a:p>
            <a:r>
              <a:rPr lang="en-US" sz="3200" dirty="0" err="1">
                <a:latin typeface="Letter-join Basic 36" panose="02000505000000020003" pitchFamily="50" charset="0"/>
              </a:rPr>
              <a:t>Mrs</a:t>
            </a:r>
            <a:r>
              <a:rPr lang="en-US" sz="3200" dirty="0">
                <a:latin typeface="Letter-join Basic 36" panose="02000505000000020003" pitchFamily="50" charset="0"/>
              </a:rPr>
              <a:t> </a:t>
            </a:r>
            <a:r>
              <a:rPr lang="en-US" sz="3200" dirty="0" err="1">
                <a:latin typeface="Letter-join Basic 36" panose="02000505000000020003" pitchFamily="50" charset="0"/>
              </a:rPr>
              <a:t>Lenton</a:t>
            </a:r>
            <a:endParaRPr lang="en-US" sz="3200" dirty="0">
              <a:latin typeface="Letter-join Basic 36" panose="02000505000000020003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340E17-2F25-489B-94EC-094BAA7F1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3893" y="478255"/>
            <a:ext cx="1095627" cy="1223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C87510-01D6-4F84-96FE-AEC9C80B0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832" y="894616"/>
            <a:ext cx="3812607" cy="497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09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3F9962-E0D5-4755-9C94-08891D9C5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3660" y="141410"/>
            <a:ext cx="1095627" cy="12230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79A84D-9510-49E6-A4E8-975F895D1DCA}"/>
              </a:ext>
            </a:extLst>
          </p:cNvPr>
          <p:cNvSpPr/>
          <p:nvPr/>
        </p:nvSpPr>
        <p:spPr>
          <a:xfrm>
            <a:off x="3048000" y="1905209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Letter-join Basic 36" panose="02000505000000020003" pitchFamily="50" charset="0"/>
              </a:rPr>
              <a:t>If you have any questions, please email them to the office and we will </a:t>
            </a:r>
            <a:r>
              <a:rPr lang="en-GB" sz="2800" dirty="0">
                <a:latin typeface="Letter-join Basic 36" panose="02000505000000020003" pitchFamily="50" charset="0"/>
              </a:rPr>
              <a:t>endeavour</a:t>
            </a:r>
            <a:r>
              <a:rPr lang="en-US" sz="2800" dirty="0">
                <a:latin typeface="Letter-join Basic 36" panose="02000505000000020003" pitchFamily="50" charset="0"/>
              </a:rPr>
              <a:t> to respond as soon as possible. </a:t>
            </a:r>
          </a:p>
          <a:p>
            <a:pPr algn="ctr"/>
            <a:endParaRPr lang="en-US" sz="2800" dirty="0">
              <a:latin typeface="Letter-join Basic 36" panose="02000505000000020003" pitchFamily="50" charset="0"/>
            </a:endParaRPr>
          </a:p>
          <a:p>
            <a:pPr algn="ctr"/>
            <a:r>
              <a:rPr lang="en-US" sz="2800" dirty="0">
                <a:latin typeface="Letter-join Basic 36" panose="02000505000000020003" pitchFamily="50" charset="0"/>
              </a:rPr>
              <a:t>If you would like to discuss something with us in more depth, please email the office to arrange a time when we can call/meet you. </a:t>
            </a:r>
            <a:endParaRPr lang="en-GB" sz="2800" dirty="0">
              <a:latin typeface="Letter-join Basic 36" panose="02000505000000020003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0C2527-6B02-4BA1-94B3-E3F1871A2983}"/>
              </a:ext>
            </a:extLst>
          </p:cNvPr>
          <p:cNvSpPr/>
          <p:nvPr/>
        </p:nvSpPr>
        <p:spPr>
          <a:xfrm>
            <a:off x="3430072" y="359018"/>
            <a:ext cx="657901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dirty="0">
                <a:latin typeface="Letter-join Basic 36" panose="02000505000000020003" pitchFamily="50" charset="0"/>
              </a:rPr>
              <a:t>     </a:t>
            </a:r>
            <a:r>
              <a:rPr lang="en-US" sz="3600" u="sng" dirty="0">
                <a:latin typeface="Letter-join Basic 36" panose="02000505000000020003" pitchFamily="50" charset="0"/>
              </a:rPr>
              <a:t>Any Questions…</a:t>
            </a:r>
            <a:r>
              <a:rPr lang="en-US" sz="3600" dirty="0">
                <a:latin typeface="Letter-join Basic 36" panose="02000505000000020003" pitchFamily="50" charset="0"/>
              </a:rPr>
              <a:t>?</a:t>
            </a:r>
            <a:endParaRPr lang="en-GB" sz="3600" dirty="0">
              <a:latin typeface="Letter-join Basic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8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618368" y="5756047"/>
            <a:ext cx="9014262" cy="646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80999" y="1155957"/>
            <a:ext cx="8826455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i="1">
                <a:solidFill>
                  <a:srgbClr val="000099"/>
                </a:solidFill>
                <a:latin typeface="Maiandra GD" panose="020E0502030308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rejoice in trials and problems as these produce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i="1">
                <a:solidFill>
                  <a:srgbClr val="000099"/>
                </a:solidFill>
                <a:latin typeface="Maiandra GD" panose="020E0502030308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endurance and endurance produces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i="1">
                <a:solidFill>
                  <a:srgbClr val="000099"/>
                </a:solidFill>
                <a:latin typeface="Maiandra GD" panose="020E0502030308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character and character produces hope.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66"/>
                </a:solidFill>
                <a:latin typeface="Maiandra GD" panose="020E0502030308020204" pitchFamily="34" charset="0"/>
              </a:rPr>
              <a:t>Romans 5 vs3-4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Our school </a:t>
            </a:r>
            <a:r>
              <a:rPr lang="en-GB" altLang="en-US" sz="3200" b="1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community</a:t>
            </a:r>
            <a:r>
              <a:rPr lang="en-GB" altLang="en-US" sz="3200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 will be a compassionate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place of </a:t>
            </a:r>
            <a:r>
              <a:rPr lang="en-GB" altLang="en-US" sz="3200" b="1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enjoyment</a:t>
            </a:r>
            <a:r>
              <a:rPr lang="en-GB" altLang="en-US" sz="3200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GB" altLang="en-US" sz="3200" b="1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respect</a:t>
            </a:r>
            <a:r>
              <a:rPr lang="en-GB" altLang="en-US" sz="3200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lang="en-GB" altLang="en-US" sz="3200" b="1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hope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where </a:t>
            </a:r>
            <a:r>
              <a:rPr lang="en-GB" altLang="en-US" sz="3200" b="1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courage</a:t>
            </a:r>
            <a:r>
              <a:rPr lang="en-GB" altLang="en-US" sz="3200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 is valued and skills developed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for all to thrive in a diverse world;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>
                <a:solidFill>
                  <a:srgbClr val="000099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growing in strength, wisdom and faith.</a:t>
            </a:r>
            <a:endParaRPr lang="en-GB" altLang="en-US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53134" y="6426464"/>
            <a:ext cx="4173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>
                    <a:lumMod val="50000"/>
                  </a:schemeClr>
                </a:solidFill>
                <a:latin typeface="Maiandra GD" panose="020E0502030308020204" pitchFamily="34" charset="0"/>
              </a:rPr>
              <a:t>Growing in Strength, Wisdom and Faith</a:t>
            </a:r>
          </a:p>
        </p:txBody>
      </p:sp>
      <p:sp>
        <p:nvSpPr>
          <p:cNvPr id="3" name="Rectangle 2"/>
          <p:cNvSpPr/>
          <p:nvPr/>
        </p:nvSpPr>
        <p:spPr>
          <a:xfrm>
            <a:off x="4423191" y="574341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600"/>
              <a:t>Community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618368" y="5743411"/>
            <a:ext cx="1732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/>
              <a:t>Courage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1213" y="5743411"/>
            <a:ext cx="2213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/>
              <a:t>Hope</a:t>
            </a:r>
          </a:p>
        </p:txBody>
      </p:sp>
      <p:sp>
        <p:nvSpPr>
          <p:cNvPr id="9" name="Rectangle 8"/>
          <p:cNvSpPr/>
          <p:nvPr/>
        </p:nvSpPr>
        <p:spPr>
          <a:xfrm>
            <a:off x="9010302" y="5756047"/>
            <a:ext cx="1657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/>
              <a:t>Respect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1022" y="5758970"/>
            <a:ext cx="2202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/>
              <a:t>Enjoyment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87A59D02-C8B4-423C-B766-44B0DEBC92D2}" type="slidenum">
              <a:rPr lang="en-GB" smtClean="0"/>
              <a:t>3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53ABF-D2DD-2FE0-2D0C-1053E8FB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724" y="246870"/>
            <a:ext cx="4791551" cy="589988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en-GB">
                <a:latin typeface="Sassoon Primary Std" panose="020B0503020103030203" pitchFamily="34" charset="0"/>
              </a:rPr>
              <a:t>Our Vision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EF2F64-2DCD-6322-35EC-E19EAF32D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103" y="218123"/>
            <a:ext cx="608327" cy="6748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763255-AB4B-EF87-6A35-3A7E8DA06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6066" y="254389"/>
            <a:ext cx="608327" cy="6748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32382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9971">
            <a:off x="2283673" y="2685225"/>
            <a:ext cx="2193238" cy="9640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8636" y="1700778"/>
            <a:ext cx="8229600" cy="4125959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Letter-join Basic 36" panose="02000505000000020003" pitchFamily="50" charset="0"/>
              </a:rPr>
              <a:t>Turning up this evening!</a:t>
            </a:r>
          </a:p>
          <a:p>
            <a:pPr algn="ctr"/>
            <a:r>
              <a:rPr lang="en-GB" dirty="0">
                <a:latin typeface="Letter-join Basic 36" panose="02000505000000020003" pitchFamily="50" charset="0"/>
              </a:rPr>
              <a:t>Home </a:t>
            </a:r>
            <a:r>
              <a:rPr lang="en-GB" dirty="0">
                <a:solidFill>
                  <a:srgbClr val="FF0000"/>
                </a:solidFill>
                <a:latin typeface="Letter-join Basic 36" panose="02000505000000020003" pitchFamily="50" charset="0"/>
              </a:rPr>
              <a:t>Learning</a:t>
            </a:r>
          </a:p>
          <a:p>
            <a:pPr algn="ctr"/>
            <a:r>
              <a:rPr lang="en-GB" dirty="0">
                <a:latin typeface="Letter-join Basic 36" panose="02000505000000020003" pitchFamily="50" charset="0"/>
              </a:rPr>
              <a:t>Reading</a:t>
            </a:r>
          </a:p>
          <a:p>
            <a:pPr algn="ctr"/>
            <a:r>
              <a:rPr lang="en-GB" dirty="0">
                <a:latin typeface="Letter-join Basic 36" panose="02000505000000020003" pitchFamily="50" charset="0"/>
              </a:rPr>
              <a:t>Communication</a:t>
            </a:r>
          </a:p>
          <a:p>
            <a:pPr algn="ctr"/>
            <a:r>
              <a:rPr lang="en-GB" dirty="0">
                <a:latin typeface="Letter-join Basic 36" panose="02000505000000020003" pitchFamily="50" charset="0"/>
              </a:rPr>
              <a:t>Parent consultations</a:t>
            </a:r>
          </a:p>
          <a:p>
            <a:pPr algn="ctr"/>
            <a:r>
              <a:rPr lang="en-GB" dirty="0">
                <a:latin typeface="Letter-join Basic 36" panose="02000505000000020003" pitchFamily="50" charset="0"/>
              </a:rPr>
              <a:t>Social media and screen use</a:t>
            </a:r>
          </a:p>
          <a:p>
            <a:pPr algn="ctr"/>
            <a:r>
              <a:rPr lang="en-GB" dirty="0">
                <a:latin typeface="Letter-join Basic 36" panose="02000505000000020003" pitchFamily="50" charset="0"/>
              </a:rPr>
              <a:t>Volunteering</a:t>
            </a:r>
          </a:p>
        </p:txBody>
      </p:sp>
      <p:pic>
        <p:nvPicPr>
          <p:cNvPr id="4105" name="Picture 9" descr="C:\Users\Ruth\AppData\Local\Microsoft\Windows\Temporary Internet Files\Content.IE5\DED3CJM0\audience-759x50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668" y="758179"/>
            <a:ext cx="2495332" cy="16438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007769" y="6278621"/>
            <a:ext cx="4173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>
                    <a:lumMod val="50000"/>
                  </a:schemeClr>
                </a:solidFill>
                <a:latin typeface="Maiandra GD" panose="020E0502030308020204" pitchFamily="34" charset="0"/>
              </a:rPr>
              <a:t>Growing in Strength, Wisdom and Faith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31250">
            <a:off x="1757185" y="1000283"/>
            <a:ext cx="1882100" cy="1394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63564">
            <a:off x="1902835" y="5358138"/>
            <a:ext cx="2179985" cy="1139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t="24875" b="20311"/>
          <a:stretch/>
        </p:blipFill>
        <p:spPr>
          <a:xfrm rot="21278777">
            <a:off x="8539372" y="4849266"/>
            <a:ext cx="1797493" cy="676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4940" y="3722772"/>
            <a:ext cx="1723624" cy="1509895"/>
          </a:xfrm>
          <a:prstGeom prst="rect">
            <a:avLst/>
          </a:prstGeom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87A59D02-C8B4-423C-B766-44B0DEBC92D2}" type="slidenum">
              <a:rPr lang="en-GB" smtClean="0"/>
              <a:t>4</a:t>
            </a:fld>
            <a:endParaRPr lang="en-GB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21" y="2331025"/>
            <a:ext cx="1320735" cy="120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SHIELD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958" y="5646741"/>
            <a:ext cx="720100" cy="816547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41912">
            <a:off x="7834313" y="2599227"/>
            <a:ext cx="2619375" cy="17430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2DEE6A0-46D4-2435-728F-32600AD7F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829" y="260560"/>
            <a:ext cx="4110342" cy="589988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Letter-join Basic 36" panose="02000505000000020003" pitchFamily="50" charset="0"/>
              </a:rPr>
              <a:t>Your Role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EDCC84-83E6-5961-C6B0-CFE58BADDD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2103" y="218123"/>
            <a:ext cx="608327" cy="6748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DC289C-962A-A5AE-4264-7F06311BB9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76066" y="254389"/>
            <a:ext cx="608327" cy="6748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6592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rrogateHighSchool on X: &quot;Attendance and punctuality are so important -  Missing out on lessons leaves children vulnerable to falling behind. HHS  seeks to ensure that all its students receive a full-time education">
            <a:extLst>
              <a:ext uri="{FF2B5EF4-FFF2-40B4-BE49-F238E27FC236}">
                <a16:creationId xmlns:a16="http://schemas.microsoft.com/office/drawing/2014/main" id="{EEB4A453-4A5C-41DB-107F-CBB1D2297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450" y="1124680"/>
            <a:ext cx="7921100" cy="560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F9D7A23-28B1-E5F4-5E78-D4366317D7FB}"/>
              </a:ext>
            </a:extLst>
          </p:cNvPr>
          <p:cNvSpPr txBox="1">
            <a:spLocks/>
          </p:cNvSpPr>
          <p:nvPr/>
        </p:nvSpPr>
        <p:spPr>
          <a:xfrm>
            <a:off x="3820487" y="296826"/>
            <a:ext cx="4575521" cy="589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Letter-join Basic 36" panose="02000505000000020003" pitchFamily="50" charset="0"/>
              </a:rPr>
              <a:t>Your Role - Attendance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1C2B9-855D-3FF7-376C-115589FC6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103" y="218123"/>
            <a:ext cx="608327" cy="6748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311D34-41FC-1325-E73B-4D3750C95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6066" y="254389"/>
            <a:ext cx="608327" cy="6748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90708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D7A23-28B1-E5F4-5E78-D4366317D7FB}"/>
              </a:ext>
            </a:extLst>
          </p:cNvPr>
          <p:cNvSpPr txBox="1">
            <a:spLocks/>
          </p:cNvSpPr>
          <p:nvPr/>
        </p:nvSpPr>
        <p:spPr>
          <a:xfrm>
            <a:off x="6600760" y="223449"/>
            <a:ext cx="3113641" cy="589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Letter-join Basic 36" panose="02000505000000020003" pitchFamily="50" charset="0"/>
              </a:rPr>
              <a:t>Safeguarding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1C2B9-855D-3FF7-376C-115589FC6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103" y="218123"/>
            <a:ext cx="608327" cy="6748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311D34-41FC-1325-E73B-4D3750C95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6066" y="254389"/>
            <a:ext cx="608327" cy="6748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2BF8EB-6757-4BA0-8E8E-F99769DB8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886" y="198319"/>
            <a:ext cx="4539990" cy="639503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D966BD2-9AB4-46DF-8659-3FD782A04E93}"/>
              </a:ext>
            </a:extLst>
          </p:cNvPr>
          <p:cNvSpPr txBox="1">
            <a:spLocks/>
          </p:cNvSpPr>
          <p:nvPr/>
        </p:nvSpPr>
        <p:spPr>
          <a:xfrm>
            <a:off x="7031193" y="1556741"/>
            <a:ext cx="3113641" cy="44707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Letter-join Basic 36" panose="02000505000000020003" pitchFamily="50" charset="0"/>
              </a:rPr>
              <a:t>Safeguarding is all our responsibilities – if you are concerned about a pupil or would like support for your family please contact the school. </a:t>
            </a:r>
          </a:p>
        </p:txBody>
      </p:sp>
    </p:spTree>
    <p:extLst>
      <p:ext uri="{BB962C8B-B14F-4D97-AF65-F5344CB8AC3E}">
        <p14:creationId xmlns:p14="http://schemas.microsoft.com/office/powerpoint/2010/main" val="3158639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D7A23-28B1-E5F4-5E78-D4366317D7FB}"/>
              </a:ext>
            </a:extLst>
          </p:cNvPr>
          <p:cNvSpPr txBox="1">
            <a:spLocks/>
          </p:cNvSpPr>
          <p:nvPr/>
        </p:nvSpPr>
        <p:spPr>
          <a:xfrm>
            <a:off x="3820487" y="296826"/>
            <a:ext cx="4575521" cy="589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Letter-join Basic 36" panose="02000505000000020003" pitchFamily="50" charset="0"/>
              </a:rPr>
              <a:t>Safeguarding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1C2B9-855D-3FF7-376C-115589FC6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103" y="218123"/>
            <a:ext cx="608327" cy="6748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311D34-41FC-1325-E73B-4D3750C95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6066" y="254389"/>
            <a:ext cx="608327" cy="6748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CCE6AD-1E05-68D3-4A7C-C2E2DEC4CCC9}"/>
              </a:ext>
            </a:extLst>
          </p:cNvPr>
          <p:cNvSpPr txBox="1"/>
          <p:nvPr/>
        </p:nvSpPr>
        <p:spPr>
          <a:xfrm>
            <a:off x="1847410" y="1412721"/>
            <a:ext cx="86369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etter-join Basic 36" panose="02000505000000020003" pitchFamily="50" charset="0"/>
              </a:rPr>
              <a:t>What does safeguarding look like?</a:t>
            </a:r>
          </a:p>
          <a:p>
            <a:endParaRPr lang="en-GB" sz="2400" dirty="0">
              <a:latin typeface="Letter-join Basic 36" panose="02000505000000020003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Basic 36" panose="02000505000000020003" pitchFamily="50" charset="0"/>
              </a:rPr>
              <a:t>Children knowing who they can talk in and out of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Letter-join Basic 36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Basic 36" panose="02000505000000020003" pitchFamily="50" charset="0"/>
              </a:rPr>
              <a:t>PSHE lessons</a:t>
            </a:r>
          </a:p>
          <a:p>
            <a:endParaRPr lang="en-GB" sz="2400" dirty="0">
              <a:latin typeface="Letter-join Basic 36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Basic 36" panose="02000505000000020003" pitchFamily="50" charset="0"/>
              </a:rPr>
              <a:t>Assemblies</a:t>
            </a:r>
          </a:p>
          <a:p>
            <a:endParaRPr lang="en-GB" sz="2400" dirty="0">
              <a:latin typeface="Letter-join Basic 36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Basic 36" panose="02000505000000020003" pitchFamily="50" charset="0"/>
              </a:rPr>
              <a:t>Directed conversations with pupils</a:t>
            </a:r>
          </a:p>
          <a:p>
            <a:endParaRPr lang="en-GB" sz="2400" dirty="0">
              <a:latin typeface="Letter-join Basic 36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Basic 36" panose="02000505000000020003" pitchFamily="50" charset="0"/>
              </a:rPr>
              <a:t>ELSA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Letter-join Basic 36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Basic 36" panose="02000505000000020003" pitchFamily="50" charset="0"/>
              </a:rPr>
              <a:t>Family support</a:t>
            </a:r>
          </a:p>
        </p:txBody>
      </p:sp>
    </p:spTree>
    <p:extLst>
      <p:ext uri="{BB962C8B-B14F-4D97-AF65-F5344CB8AC3E}">
        <p14:creationId xmlns:p14="http://schemas.microsoft.com/office/powerpoint/2010/main" val="2337671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D7A23-28B1-E5F4-5E78-D4366317D7FB}"/>
              </a:ext>
            </a:extLst>
          </p:cNvPr>
          <p:cNvSpPr txBox="1">
            <a:spLocks/>
          </p:cNvSpPr>
          <p:nvPr/>
        </p:nvSpPr>
        <p:spPr>
          <a:xfrm>
            <a:off x="3820487" y="296826"/>
            <a:ext cx="4575521" cy="589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Letter-join Basic 36" panose="02000505000000020003" pitchFamily="50" charset="0"/>
              </a:rPr>
              <a:t>Safeguarding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1C2B9-855D-3FF7-376C-115589FC6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103" y="218123"/>
            <a:ext cx="608327" cy="6748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311D34-41FC-1325-E73B-4D3750C95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6066" y="254389"/>
            <a:ext cx="608327" cy="6748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CAE920-F17A-BE33-47AF-0D664D853027}"/>
              </a:ext>
            </a:extLst>
          </p:cNvPr>
          <p:cNvSpPr txBox="1"/>
          <p:nvPr/>
        </p:nvSpPr>
        <p:spPr>
          <a:xfrm>
            <a:off x="1823652" y="1153455"/>
            <a:ext cx="85691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Letter-join Basic 36" panose="02000505000000020003" pitchFamily="50" charset="0"/>
              </a:rPr>
              <a:t>Online Safety: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Basic 36" panose="02000505000000020003" pitchFamily="50" charset="0"/>
              </a:rPr>
              <a:t>Balance between safety and privacy – primary school children are still learning how to manage their use of the internet and conversations whilst on games.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Basic 36" panose="02000505000000020003" pitchFamily="50" charset="0"/>
              </a:rPr>
              <a:t>Family agreements on screen time, phone use, what to do if they see something that makes them uncomfortable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Basic 36" panose="02000505000000020003" pitchFamily="50" charset="0"/>
              </a:rPr>
              <a:t>Ages for social media – family choice but we recommend monitoring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0881C2-D7BE-24AF-0A8D-782202619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947" y="3501010"/>
            <a:ext cx="5586678" cy="2160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11E291-848D-43DD-7ACC-330EDADAA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932" y="4581160"/>
            <a:ext cx="5251461" cy="216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27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12BA5-EE9A-4E08-8B68-D010E77DE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u="sng" dirty="0">
                <a:latin typeface="Letter-join Basic 36" panose="02000505000000020003" pitchFamily="50" charset="0"/>
              </a:rPr>
              <a:t>Expectations</a:t>
            </a:r>
            <a:endParaRPr lang="en-GB" sz="4800" u="sng" dirty="0">
              <a:latin typeface="Letter-join Basic 36" panose="02000505000000020003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24C40-11D2-42EF-A27F-68F91E852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98" y="2019874"/>
            <a:ext cx="9613861" cy="452328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Letter-join Basic 36" panose="02000505000000020003" pitchFamily="50" charset="0"/>
              </a:rPr>
              <a:t>Role Models &amp; Leaders 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Letter-join Basic 36" panose="02000505000000020003" pitchFamily="50" charset="0"/>
                <a:sym typeface="Wingdings" pitchFamily="2" charset="2"/>
              </a:rPr>
              <a:t></a:t>
            </a:r>
          </a:p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Letter-join Basic 36" panose="02000505000000020003" pitchFamily="50" charset="0"/>
              </a:rPr>
              <a:t>Modelling the school’s values &amp; a growth mindset</a:t>
            </a:r>
          </a:p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Letter-join Basic 36" panose="02000505000000020003" pitchFamily="50" charset="0"/>
              </a:rPr>
              <a:t>Behaviour</a:t>
            </a:r>
          </a:p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Letter-join Basic 36" panose="02000505000000020003" pitchFamily="50" charset="0"/>
              </a:rPr>
              <a:t>Uniform/jewellery/nail varnish</a:t>
            </a:r>
          </a:p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Letter-join Basic 36" panose="02000505000000020003" pitchFamily="50" charset="0"/>
              </a:rPr>
              <a:t>PE Kits – Monday and Thursday </a:t>
            </a:r>
          </a:p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Letter-join Basic 36" panose="02000505000000020003" pitchFamily="50" charset="0"/>
              </a:rPr>
              <a:t>Home learning completion</a:t>
            </a:r>
          </a:p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Letter-join Basic 36" panose="02000505000000020003" pitchFamily="50" charset="0"/>
              </a:rPr>
              <a:t>Being on time</a:t>
            </a:r>
          </a:p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Letter-join Basic 36" panose="02000505000000020003" pitchFamily="50" charset="0"/>
              </a:rPr>
              <a:t>Communication – via the office: email or phone call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2FF110-E43D-46F5-AD1F-D3004CBC0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861" y="2182892"/>
            <a:ext cx="3069641" cy="3921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3500DA-2CF3-4575-89B8-97DC7E86A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4164" y="692016"/>
            <a:ext cx="1095627" cy="122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77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5a418f-dd07-4f13-a428-c9596bf08348" xsi:nil="true"/>
    <lcf76f155ced4ddcb4097134ff3c332f xmlns="00ce4390-531d-433d-9710-ec558ab1269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6D98215B24D341AB768DCDA7CB4058" ma:contentTypeVersion="22" ma:contentTypeDescription="Create a new document." ma:contentTypeScope="" ma:versionID="826d4edc788a8f5a7a73eac2c6f8bfc0">
  <xsd:schema xmlns:xsd="http://www.w3.org/2001/XMLSchema" xmlns:xs="http://www.w3.org/2001/XMLSchema" xmlns:p="http://schemas.microsoft.com/office/2006/metadata/properties" xmlns:ns2="00ce4390-531d-433d-9710-ec558ab12692" xmlns:ns3="a95a418f-dd07-4f13-a428-c9596bf08348" targetNamespace="http://schemas.microsoft.com/office/2006/metadata/properties" ma:root="true" ma:fieldsID="08c1011a030758782ed267bce40e0dbf" ns2:_="" ns3:_="">
    <xsd:import namespace="00ce4390-531d-433d-9710-ec558ab12692"/>
    <xsd:import namespace="a95a418f-dd07-4f13-a428-c9596bf08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e4390-531d-433d-9710-ec558ab126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7e5ceb4-494c-4bf8-8871-c5038d7ac8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5a418f-dd07-4f13-a428-c9596bf08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5a372b5-db34-4ee6-be00-7c7dcdc6d974}" ma:internalName="TaxCatchAll" ma:showField="CatchAllData" ma:web="a95a418f-dd07-4f13-a428-c9596bf08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40991E-4D02-462C-8840-7AF8C6D022E8}">
  <ds:schemaRefs>
    <ds:schemaRef ds:uri="00ce4390-531d-433d-9710-ec558ab12692"/>
    <ds:schemaRef ds:uri="a95a418f-dd07-4f13-a428-c9596bf08348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D210925-9B9B-4963-B6E9-F08BEDDA06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B389DA-8763-4D07-B687-941585993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ce4390-531d-433d-9710-ec558ab12692"/>
    <ds:schemaRef ds:uri="a95a418f-dd07-4f13-a428-c9596bf08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750</Words>
  <Application>Microsoft Office PowerPoint</Application>
  <PresentationFormat>Widescreen</PresentationFormat>
  <Paragraphs>175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Letter-join Basic 36</vt:lpstr>
      <vt:lpstr>Maiandra GD</vt:lpstr>
      <vt:lpstr>Sassoon Primary Std</vt:lpstr>
      <vt:lpstr>Office Theme</vt:lpstr>
      <vt:lpstr>Meet The Teacher 2024</vt:lpstr>
      <vt:lpstr>Meet The Teachers</vt:lpstr>
      <vt:lpstr>Our Vision</vt:lpstr>
      <vt:lpstr>Your Role</vt:lpstr>
      <vt:lpstr>PowerPoint Presentation</vt:lpstr>
      <vt:lpstr>PowerPoint Presentation</vt:lpstr>
      <vt:lpstr>PowerPoint Presentation</vt:lpstr>
      <vt:lpstr>PowerPoint Presentation</vt:lpstr>
      <vt:lpstr>Expectations</vt:lpstr>
      <vt:lpstr>Year 6 Curriculum </vt:lpstr>
      <vt:lpstr>Year 6 Curriculum</vt:lpstr>
      <vt:lpstr>Reading</vt:lpstr>
      <vt:lpstr>Reading</vt:lpstr>
      <vt:lpstr>Growth Mindset </vt:lpstr>
      <vt:lpstr>Parents Guide To A Growth Mindset</vt:lpstr>
      <vt:lpstr>Year 6 There is so much to look forward to!</vt:lpstr>
      <vt:lpstr>Equipment &amp; PE Kit</vt:lpstr>
      <vt:lpstr>Home Learning – Starting this week   </vt:lpstr>
      <vt:lpstr>School Trips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 2019</dc:title>
  <dc:creator>Rebecca Jones</dc:creator>
  <cp:lastModifiedBy>Georgina Harkcom</cp:lastModifiedBy>
  <cp:revision>2</cp:revision>
  <dcterms:created xsi:type="dcterms:W3CDTF">2019-09-09T05:55:02Z</dcterms:created>
  <dcterms:modified xsi:type="dcterms:W3CDTF">2024-09-15T15:03:21Z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0x0101008A6D98215B24D341AB768DCDA7CB4058</vt:lpwstr>
  </property>
  <property fmtid="{D5CDD505-2E9C-101B-9397-08002B2CF9AE}" pid="3" name="MediaServiceImageTags">
    <vt:lpwstr/>
  </property>
</Properties>
</file>